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commentAuthors.xml" ContentType="application/vnd.openxmlformats-officedocument.presentationml.commentAuthors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3.xml" ContentType="application/vnd.openxmlformats-officedocument.presentationml.slide+xml"/>
  <Override PartName="/ppt/slides/slide14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notesSlides/notesSlide4.xml" ContentType="application/vnd.openxmlformats-officedocument.presentationml.notes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s/slide4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4564" r:id="rId1"/>
  </p:sldMasterIdLst>
  <p:notesMasterIdLst>
    <p:notesMasterId r:id="rId17"/>
  </p:notesMasterIdLst>
  <p:handoutMasterIdLst>
    <p:handoutMasterId r:id="rId18"/>
  </p:handoutMasterIdLst>
  <p:sldIdLst>
    <p:sldId id="798" r:id="rId2"/>
    <p:sldId id="807" r:id="rId3"/>
    <p:sldId id="811" r:id="rId4"/>
    <p:sldId id="799" r:id="rId5"/>
    <p:sldId id="803" r:id="rId6"/>
    <p:sldId id="805" r:id="rId7"/>
    <p:sldId id="804" r:id="rId8"/>
    <p:sldId id="810" r:id="rId9"/>
    <p:sldId id="812" r:id="rId10"/>
    <p:sldId id="800" r:id="rId11"/>
    <p:sldId id="802" r:id="rId12"/>
    <p:sldId id="801" r:id="rId13"/>
    <p:sldId id="808" r:id="rId14"/>
    <p:sldId id="809" r:id="rId15"/>
    <p:sldId id="813" r:id="rId1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Jackie Townsend" initials="JT" lastIdx="54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D7D901"/>
    <a:srgbClr val="ECEE01"/>
    <a:srgbClr val="00C802"/>
    <a:srgbClr val="00FF00"/>
    <a:srgbClr val="000090"/>
    <a:srgbClr val="0000FF"/>
    <a:srgbClr val="FFFF66"/>
    <a:srgbClr val="FFFF00"/>
    <a:srgbClr val="FFDFD7"/>
    <a:srgbClr val="FFC5D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7391" autoAdjust="0"/>
    <p:restoredTop sz="89853" autoAdjust="0"/>
  </p:normalViewPr>
  <p:slideViewPr>
    <p:cSldViewPr snapToGrid="0">
      <p:cViewPr varScale="1">
        <p:scale>
          <a:sx n="128" d="100"/>
          <a:sy n="128" d="100"/>
        </p:scale>
        <p:origin x="-1664" y="-120"/>
      </p:cViewPr>
      <p:guideLst>
        <p:guide orient="horz" pos="2160"/>
        <p:guide pos="28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commentAuthors" Target="commentAuthors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40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40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73013C68-D71C-4A06-9D82-778B32553B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40" y="1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6" y="4416426"/>
            <a:ext cx="5607050" cy="418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defTabSz="931727" eaLnBrk="0" hangingPunct="0">
              <a:defRPr sz="1100">
                <a:latin typeface="Helvetica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40" y="8829677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50" tIns="46576" rIns="93150" bIns="46576" numCol="1" anchor="b" anchorCtr="0" compatLnSpc="1">
            <a:prstTxWarp prst="textNoShape">
              <a:avLst/>
            </a:prstTxWarp>
          </a:bodyPr>
          <a:lstStyle>
            <a:lvl1pPr algn="r" defTabSz="931727" eaLnBrk="0" hangingPunct="0">
              <a:defRPr sz="1100">
                <a:latin typeface="Helvetica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CD3EAE35-63B2-40DB-B14C-AD9AEFA419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pitchFamily="1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text for </a:t>
            </a:r>
            <a:r>
              <a:rPr lang="en-US" dirty="0" err="1" smtClean="0"/>
              <a:t>fiducial</a:t>
            </a:r>
            <a:r>
              <a:rPr lang="en-US" dirty="0" smtClean="0"/>
              <a:t> system.  Which waveforms? (IMR, </a:t>
            </a:r>
            <a:r>
              <a:rPr lang="en-US" dirty="0" err="1" smtClean="0"/>
              <a:t>PhenomC</a:t>
            </a:r>
            <a:r>
              <a:rPr lang="en-US" dirty="0" smtClean="0"/>
              <a:t>, 22-only) Add LISA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3EAE35-63B2-40DB-B14C-AD9AEFA419C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waveforms? – </a:t>
            </a:r>
            <a:r>
              <a:rPr lang="en-US" dirty="0" err="1" smtClean="0"/>
              <a:t>PhenomC</a:t>
            </a:r>
            <a:r>
              <a:rPr lang="en-US" dirty="0" smtClean="0"/>
              <a:t> (IMR, 22 only)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3EAE35-63B2-40DB-B14C-AD9AEFA419C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LISA Horizon.  Understand event rates.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3EAE35-63B2-40DB-B14C-AD9AEFA419C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stellar mass BHBH rates?  Better labels</a:t>
            </a:r>
            <a:r>
              <a:rPr lang="en-US" baseline="0" dirty="0" smtClean="0"/>
              <a:t> on plots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3EAE35-63B2-40DB-B14C-AD9AEFA419C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stellar mass BHBH rates?  Better labels</a:t>
            </a:r>
            <a:r>
              <a:rPr lang="en-US" baseline="0" dirty="0" smtClean="0"/>
              <a:t> on plots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3EAE35-63B2-40DB-B14C-AD9AEFA419C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5" descr="Template_SMD2"/>
          <p:cNvPicPr>
            <a:picLocks noChangeAspect="1" noChangeArrowheads="1"/>
          </p:cNvPicPr>
          <p:nvPr userDrawn="1"/>
        </p:nvPicPr>
        <p:blipFill>
          <a:blip r:embed="rId2" cstate="print"/>
          <a:srcRect l="2292" t="4662" r="11459"/>
          <a:stretch>
            <a:fillRect/>
          </a:stretch>
        </p:blipFill>
        <p:spPr bwMode="auto">
          <a:xfrm>
            <a:off x="0" y="0"/>
            <a:ext cx="788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3200" y="0"/>
            <a:ext cx="7636933" cy="866928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3147510" y="6318262"/>
            <a:ext cx="263673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GW</a:t>
            </a:r>
            <a:r>
              <a:rPr lang="en-US" sz="1200" baseline="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 Workshop – Linthicum, </a:t>
            </a:r>
            <a:r>
              <a:rPr lang="en-US" sz="1200" baseline="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MD</a:t>
            </a:r>
          </a:p>
          <a:p>
            <a:pPr algn="ctr"/>
            <a:r>
              <a:rPr lang="en-US" sz="1200" baseline="0" dirty="0" smtClean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rPr>
              <a:t>This material is not ITAR controlled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pPr algn="r"/>
            <a:fld id="{B9B0392C-5BE7-214B-9E5F-CC8853CBAA6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718193" cy="365125"/>
          </a:xfr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5" descr="Template_SMD2"/>
          <p:cNvPicPr>
            <a:picLocks noChangeAspect="1" noChangeArrowheads="1"/>
          </p:cNvPicPr>
          <p:nvPr userDrawn="1"/>
        </p:nvPicPr>
        <p:blipFill>
          <a:blip r:embed="rId2" cstate="print"/>
          <a:srcRect l="2292" t="4662" r="11459"/>
          <a:stretch>
            <a:fillRect/>
          </a:stretch>
        </p:blipFill>
        <p:spPr bwMode="auto">
          <a:xfrm>
            <a:off x="0" y="0"/>
            <a:ext cx="788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712" y="0"/>
            <a:ext cx="7636933" cy="866928"/>
          </a:xfrm>
        </p:spPr>
        <p:txBody>
          <a:bodyPr anchor="ctr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1718193" cy="365125"/>
          </a:xfrm>
        </p:spPr>
        <p:txBody>
          <a:bodyPr/>
          <a:lstStyle>
            <a:lvl1pPr>
              <a:defRPr>
                <a:latin typeface="Helvetica"/>
                <a:cs typeface="Helvetica"/>
              </a:defRPr>
            </a:lvl1pPr>
          </a:lstStyle>
          <a:p>
            <a:fld id="{30F53A05-329D-DF42-B70A-49B11879B482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rgbClr val="7F7F7F"/>
                </a:solidFill>
                <a:latin typeface="Helvetica"/>
                <a:cs typeface="Helvetica"/>
              </a:defRPr>
            </a:lvl1pPr>
          </a:lstStyle>
          <a:p>
            <a:pPr algn="r"/>
            <a:fld id="{B9B0392C-5BE7-214B-9E5F-CC8853CBAA6A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tiff"/><Relationship Id="rId6" Type="http://schemas.openxmlformats.org/officeDocument/2006/relationships/image" Target="../media/image2.png"/><Relationship Id="rId7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2115"/>
            <a:ext cx="8229600" cy="5144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41257"/>
            <a:ext cx="7636933" cy="86692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86E2F-92BF-1F42-B9B6-B628B53AC3C5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86000" y="3429000"/>
            <a:ext cx="4572000" cy="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pic>
        <p:nvPicPr>
          <p:cNvPr id="21" name="Picture 20" descr="Program Logo raw.tiff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835900" y="96520"/>
            <a:ext cx="1219200" cy="1027430"/>
          </a:xfrm>
          <a:prstGeom prst="rect">
            <a:avLst/>
          </a:prstGeom>
        </p:spPr>
      </p:pic>
      <p:pic>
        <p:nvPicPr>
          <p:cNvPr id="11" name="Picture 18" descr="meatball best"/>
          <p:cNvPicPr>
            <a:picLocks noChangeAspect="1" noChangeArrowheads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916328" y="476259"/>
            <a:ext cx="718492" cy="631402"/>
          </a:xfrm>
          <a:prstGeom prst="rect">
            <a:avLst/>
          </a:prstGeom>
          <a:noFill/>
        </p:spPr>
      </p:pic>
      <p:cxnSp>
        <p:nvCxnSpPr>
          <p:cNvPr id="15" name="Straight Connector 14"/>
          <p:cNvCxnSpPr/>
          <p:nvPr userDrawn="1"/>
        </p:nvCxnSpPr>
        <p:spPr>
          <a:xfrm>
            <a:off x="457200" y="1108184"/>
            <a:ext cx="740664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75" descr="Template_SMD2"/>
          <p:cNvPicPr>
            <a:picLocks noChangeAspect="1" noChangeArrowheads="1"/>
          </p:cNvPicPr>
          <p:nvPr userDrawn="1"/>
        </p:nvPicPr>
        <p:blipFill>
          <a:blip r:embed="rId7" cstate="print"/>
          <a:srcRect l="2292" t="4662" r="11459"/>
          <a:stretch>
            <a:fillRect/>
          </a:stretch>
        </p:blipFill>
        <p:spPr bwMode="auto">
          <a:xfrm>
            <a:off x="0" y="0"/>
            <a:ext cx="7886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65" r:id="rId1"/>
    <p:sldLayoutId id="2147484566" r:id="rId2"/>
    <p:sldLayoutId id="2147484568" r:id="rId3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0090"/>
        </a:buClr>
        <a:buFont typeface="Arial"/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0090"/>
        </a:buClr>
        <a:buFont typeface="Calibri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0090"/>
        </a:buClr>
        <a:buFont typeface="Courier New" pitchFamily="49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000090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000090"/>
        </a:buClr>
        <a:buFont typeface="Lucida Grande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d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pdf"/><Relationship Id="rId1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df"/><Relationship Id="rId4" Type="http://schemas.openxmlformats.org/officeDocument/2006/relationships/image" Target="../media/image9.png"/><Relationship Id="rId5" Type="http://schemas.openxmlformats.org/officeDocument/2006/relationships/image" Target="../media/image10.pdf"/><Relationship Id="rId6" Type="http://schemas.openxmlformats.org/officeDocument/2006/relationships/image" Target="../media/image11.png"/><Relationship Id="rId7" Type="http://schemas.openxmlformats.org/officeDocument/2006/relationships/image" Target="../media/image12.pdf"/><Relationship Id="rId8" Type="http://schemas.openxmlformats.org/officeDocument/2006/relationships/image" Target="../media/image13.png"/><Relationship Id="rId9" Type="http://schemas.openxmlformats.org/officeDocument/2006/relationships/image" Target="../media/image14.pdf"/><Relationship Id="rId10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df"/><Relationship Id="rId4" Type="http://schemas.openxmlformats.org/officeDocument/2006/relationships/image" Target="../media/image19.png"/><Relationship Id="rId5" Type="http://schemas.openxmlformats.org/officeDocument/2006/relationships/image" Target="../media/image20.pdf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df"/><Relationship Id="rId4" Type="http://schemas.openxmlformats.org/officeDocument/2006/relationships/image" Target="../media/image23.png"/><Relationship Id="rId5" Type="http://schemas.openxmlformats.org/officeDocument/2006/relationships/image" Target="../media/image24.pdf"/><Relationship Id="rId6" Type="http://schemas.openxmlformats.org/officeDocument/2006/relationships/image" Target="../media/image25.png"/><Relationship Id="rId7" Type="http://schemas.openxmlformats.org/officeDocument/2006/relationships/image" Target="../media/image26.pdf"/><Relationship Id="rId8" Type="http://schemas.openxmlformats.org/officeDocument/2006/relationships/image" Target="../media/image27.png"/><Relationship Id="rId9" Type="http://schemas.openxmlformats.org/officeDocument/2006/relationships/image" Target="../media/image28.pdf"/><Relationship Id="rId10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df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14300" y="4067175"/>
            <a:ext cx="43894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17475" indent="-117475" defTabSz="339725">
              <a:buFontTx/>
              <a:buChar char="•"/>
            </a:pPr>
            <a:endParaRPr lang="en-US" sz="1400" i="0">
              <a:latin typeface="Arial" charset="0"/>
            </a:endParaRPr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4456113" y="4343400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>
            <a:off x="4456113" y="5552242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>
            <a:off x="8996363" y="4343400"/>
            <a:ext cx="0" cy="2921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>
            <a:off x="8083550" y="4343400"/>
            <a:ext cx="912813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445611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>
            <a:off x="899636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445611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899636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>
            <a:off x="445611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899636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ctrTitle"/>
          </p:nvPr>
        </p:nvSpPr>
        <p:spPr>
          <a:xfrm>
            <a:off x="585213" y="1966952"/>
            <a:ext cx="7772400" cy="1470025"/>
          </a:xfrm>
        </p:spPr>
        <p:txBody>
          <a:bodyPr/>
          <a:lstStyle/>
          <a:p>
            <a:r>
              <a:rPr lang="en-US" dirty="0" smtClean="0"/>
              <a:t>RFI Group 2: Geocentric Mission Concepts</a:t>
            </a:r>
            <a:endParaRPr lang="en-US" dirty="0"/>
          </a:p>
        </p:txBody>
      </p:sp>
      <p:sp>
        <p:nvSpPr>
          <p:cNvPr id="18" name="Subtitle 17"/>
          <p:cNvSpPr>
            <a:spLocks noGrp="1"/>
          </p:cNvSpPr>
          <p:nvPr>
            <p:ph type="subTitle" idx="1"/>
          </p:nvPr>
        </p:nvSpPr>
        <p:spPr>
          <a:xfrm>
            <a:off x="820022" y="2957106"/>
            <a:ext cx="7709647" cy="297379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Ira Thorpe – NASA/GSFC</a:t>
            </a:r>
          </a:p>
          <a:p>
            <a:r>
              <a:rPr lang="en-US" dirty="0" smtClean="0"/>
              <a:t>For the Group #2 Evaluation Team</a:t>
            </a:r>
          </a:p>
          <a:p>
            <a:r>
              <a:rPr lang="en-US" dirty="0" smtClean="0"/>
              <a:t>Tyson </a:t>
            </a:r>
            <a:r>
              <a:rPr lang="en-US" dirty="0" err="1" smtClean="0"/>
              <a:t>Littenberg</a:t>
            </a:r>
            <a:endParaRPr lang="en-US" dirty="0" smtClean="0"/>
          </a:p>
          <a:p>
            <a:r>
              <a:rPr lang="en-US" dirty="0" smtClean="0"/>
              <a:t>Bob </a:t>
            </a:r>
            <a:r>
              <a:rPr lang="en-US" dirty="0" err="1" smtClean="0"/>
              <a:t>Spero</a:t>
            </a:r>
            <a:endParaRPr lang="en-US" dirty="0" smtClean="0"/>
          </a:p>
          <a:p>
            <a:r>
              <a:rPr lang="en-US" dirty="0" smtClean="0"/>
              <a:t>Gary </a:t>
            </a:r>
            <a:r>
              <a:rPr lang="en-US" dirty="0" smtClean="0"/>
              <a:t>Welter</a:t>
            </a:r>
          </a:p>
          <a:p>
            <a:r>
              <a:rPr lang="en-US" dirty="0" smtClean="0"/>
              <a:t>Pete Bender</a:t>
            </a:r>
          </a:p>
          <a:p>
            <a:r>
              <a:rPr lang="en-US" dirty="0" smtClean="0"/>
              <a:t>Jeff </a:t>
            </a:r>
            <a:r>
              <a:rPr lang="en-US" dirty="0" err="1" smtClean="0"/>
              <a:t>Livas</a:t>
            </a:r>
            <a:endParaRPr lang="en-US" dirty="0" smtClean="0"/>
          </a:p>
          <a:p>
            <a:r>
              <a:rPr lang="en-US" dirty="0" smtClean="0"/>
              <a:t>Tuck Stebbins</a:t>
            </a:r>
            <a:r>
              <a:rPr lang="en-US" dirty="0" smtClean="0"/>
              <a:t>	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4456113" y="4343400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>
            <a:off x="4456113" y="5552242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>
            <a:off x="8996363" y="4343400"/>
            <a:ext cx="0" cy="2921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>
            <a:off x="8083550" y="4343400"/>
            <a:ext cx="912813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445611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>
            <a:off x="899636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445611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899636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>
            <a:off x="445611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899636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Orbits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474392" y="1654950"/>
          <a:ext cx="6542268" cy="227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5567"/>
                <a:gridCol w="1635567"/>
                <a:gridCol w="1635567"/>
                <a:gridCol w="16355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Concept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Arm variation (%)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Interior Angle</a:t>
                      </a:r>
                      <a:r>
                        <a:rPr lang="en-US" sz="1600" baseline="0" dirty="0" smtClean="0"/>
                        <a:t> variation (deg)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Range Rate (</a:t>
                      </a:r>
                      <a:r>
                        <a:rPr lang="en-US" sz="1600" dirty="0" err="1" smtClean="0"/>
                        <a:t>m/s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GEOGRAWI/GADFLI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.02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.02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OMEGA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.1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160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LAGRANGE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.05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r>
                        <a:rPr lang="en-US" sz="1600" baseline="0" dirty="0" smtClean="0"/>
                        <a:t> (20)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150 (360)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SGO-High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.01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0.8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13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447279" y="4039646"/>
            <a:ext cx="8229600" cy="2369422"/>
          </a:xfrm>
        </p:spPr>
        <p:txBody>
          <a:bodyPr>
            <a:normAutofit/>
          </a:bodyPr>
          <a:lstStyle/>
          <a:p>
            <a:r>
              <a:rPr lang="en-US" sz="1800" b="0" dirty="0" smtClean="0"/>
              <a:t>GEOGRAWI/GADFLI provide a much more stable constellation. </a:t>
            </a:r>
          </a:p>
          <a:p>
            <a:r>
              <a:rPr lang="en-US" sz="1800" b="0" dirty="0" smtClean="0"/>
              <a:t>Station keeping needed for LAGRANGE</a:t>
            </a:r>
          </a:p>
          <a:p>
            <a:r>
              <a:rPr lang="en-US" sz="1800" b="0" dirty="0" smtClean="0"/>
              <a:t>6-SC design of OMEGA mitigates interior angle change</a:t>
            </a:r>
          </a:p>
          <a:p>
            <a:r>
              <a:rPr lang="en-US" sz="1800" b="0" dirty="0" smtClean="0"/>
              <a:t>Single-bench design of LAGRANGE exacerbates interior angle change</a:t>
            </a:r>
          </a:p>
          <a:p>
            <a:pPr>
              <a:buNone/>
            </a:pPr>
            <a:endParaRPr lang="en-US" sz="1800" b="0" dirty="0" smtClean="0"/>
          </a:p>
          <a:p>
            <a:endParaRPr lang="en-US" sz="1800" dirty="0" smtClean="0"/>
          </a:p>
          <a:p>
            <a:pPr lvl="1"/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4456113" y="4343400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>
            <a:off x="4456113" y="5552242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>
            <a:off x="8996363" y="4343400"/>
            <a:ext cx="0" cy="2921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>
            <a:off x="8083550" y="4343400"/>
            <a:ext cx="912813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445611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>
            <a:off x="899636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445611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899636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>
            <a:off x="445611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899636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Mission Design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474392" y="1654950"/>
          <a:ext cx="6542268" cy="227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5567"/>
                <a:gridCol w="1635567"/>
                <a:gridCol w="1635567"/>
                <a:gridCol w="16355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Concept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LV C3 (km/s)</a:t>
                      </a:r>
                      <a:r>
                        <a:rPr lang="en-US" sz="1600" baseline="30000" dirty="0" smtClean="0"/>
                        <a:t>2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PM ∆</a:t>
                      </a:r>
                      <a:r>
                        <a:rPr lang="en-US" sz="1600" dirty="0" err="1" smtClean="0"/>
                        <a:t>v</a:t>
                      </a:r>
                      <a:r>
                        <a:rPr lang="en-US" sz="1600" baseline="0" dirty="0" smtClean="0"/>
                        <a:t> (</a:t>
                      </a:r>
                      <a:r>
                        <a:rPr lang="en-US" sz="1600" baseline="0" dirty="0" err="1" smtClean="0"/>
                        <a:t>m/s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Cruise duration (months)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GEOGRAWI/GADFLI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-9.0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OMEGA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-1.6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 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LAGRANGE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-1.7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7-9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SGO-High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0.3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1100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14</a:t>
                      </a:r>
                      <a:endParaRPr 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725084" y="4059489"/>
            <a:ext cx="8229600" cy="2369422"/>
          </a:xfrm>
        </p:spPr>
        <p:txBody>
          <a:bodyPr>
            <a:normAutofit/>
          </a:bodyPr>
          <a:lstStyle/>
          <a:p>
            <a:r>
              <a:rPr lang="en-US" sz="1800" b="0" dirty="0" smtClean="0"/>
              <a:t>GEOGRAWI/GADFLI orbits are less costly to reach than OMEGA/LAGRANGE</a:t>
            </a:r>
          </a:p>
          <a:p>
            <a:r>
              <a:rPr lang="en-US" sz="1800" b="0" dirty="0" smtClean="0"/>
              <a:t>GEOGRAWI/GADFLI may be able to use micro-thrusters for orbit insertion</a:t>
            </a:r>
          </a:p>
          <a:p>
            <a:r>
              <a:rPr lang="en-US" sz="1800" b="0" dirty="0" smtClean="0"/>
              <a:t>GEOGRAWI/GADFLI also require de-orbit or boost into graveyard orbit after science operations. May still require PM</a:t>
            </a:r>
          </a:p>
          <a:p>
            <a:pPr>
              <a:buNone/>
            </a:pPr>
            <a:endParaRPr lang="en-US" sz="1800" b="0" dirty="0" smtClean="0"/>
          </a:p>
          <a:p>
            <a:pPr>
              <a:buNone/>
            </a:pPr>
            <a:endParaRPr lang="en-US" sz="1800" b="0" dirty="0" smtClean="0"/>
          </a:p>
          <a:p>
            <a:endParaRPr lang="en-US" sz="1800" dirty="0" smtClean="0"/>
          </a:p>
          <a:p>
            <a:pPr lvl="1"/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4456113" y="4343400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Line 15"/>
          <p:cNvSpPr>
            <a:spLocks noChangeShapeType="1"/>
          </p:cNvSpPr>
          <p:nvPr/>
        </p:nvSpPr>
        <p:spPr bwMode="auto">
          <a:xfrm>
            <a:off x="4456113" y="5552242"/>
            <a:ext cx="3627437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>
            <a:off x="8996363" y="4343400"/>
            <a:ext cx="0" cy="29210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>
            <a:off x="8083550" y="4343400"/>
            <a:ext cx="912813" cy="0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445611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20"/>
          <p:cNvSpPr>
            <a:spLocks noChangeShapeType="1"/>
          </p:cNvSpPr>
          <p:nvPr/>
        </p:nvSpPr>
        <p:spPr bwMode="auto">
          <a:xfrm>
            <a:off x="8996363" y="4635500"/>
            <a:ext cx="0" cy="29527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445611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22"/>
          <p:cNvSpPr>
            <a:spLocks noChangeShapeType="1"/>
          </p:cNvSpPr>
          <p:nvPr/>
        </p:nvSpPr>
        <p:spPr bwMode="auto">
          <a:xfrm>
            <a:off x="8996363" y="4930775"/>
            <a:ext cx="0" cy="327025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>
            <a:off x="445611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>
            <a:off x="8996363" y="5226804"/>
            <a:ext cx="0" cy="325438"/>
          </a:xfrm>
          <a:prstGeom prst="line">
            <a:avLst/>
          </a:prstGeom>
          <a:noFill/>
          <a:ln w="28575" cap="sq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Sun Angle &amp; Eclipses</a:t>
            </a:r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1603373" y="1506132"/>
          <a:ext cx="6542270" cy="263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454"/>
                <a:gridCol w="1308454"/>
                <a:gridCol w="1308454"/>
                <a:gridCol w="1308454"/>
                <a:gridCol w="130845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Concept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In-plane Orbital Period (days)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Annual solar elevation change (deg)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Biannual Eclipse</a:t>
                      </a:r>
                      <a:r>
                        <a:rPr lang="en-US" sz="1600" baseline="0" dirty="0" smtClean="0"/>
                        <a:t> Season Duration (days)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Eclipses</a:t>
                      </a:r>
                      <a:r>
                        <a:rPr lang="en-US" sz="1600" baseline="0" dirty="0" smtClean="0"/>
                        <a:t> / Season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GEOGRAWI/GADFLI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23.5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OMEGA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LAGRANGE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 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715162" y="4238070"/>
            <a:ext cx="8229600" cy="2369422"/>
          </a:xfrm>
        </p:spPr>
        <p:txBody>
          <a:bodyPr>
            <a:normAutofit/>
          </a:bodyPr>
          <a:lstStyle/>
          <a:p>
            <a:r>
              <a:rPr lang="en-US" sz="1800" b="0" dirty="0" smtClean="0"/>
              <a:t>Thermal fluctuation period compared with measurement band</a:t>
            </a:r>
          </a:p>
          <a:p>
            <a:r>
              <a:rPr lang="en-US" sz="1800" b="0" dirty="0" smtClean="0"/>
              <a:t>Loss of signal during eclipse &amp; recovery time</a:t>
            </a:r>
          </a:p>
          <a:p>
            <a:r>
              <a:rPr lang="en-US" sz="1800" b="0" dirty="0" smtClean="0"/>
              <a:t>There will be an “exposure season” centered in the eclipse season when the Sun-link angle becomes small. This will require some mitigation strategy.</a:t>
            </a:r>
          </a:p>
          <a:p>
            <a:pPr>
              <a:buNone/>
            </a:pPr>
            <a:endParaRPr lang="en-US" sz="1800" b="0" dirty="0" smtClean="0"/>
          </a:p>
          <a:p>
            <a:pPr>
              <a:buNone/>
            </a:pPr>
            <a:endParaRPr lang="en-US" sz="1800" b="0" dirty="0" smtClean="0"/>
          </a:p>
          <a:p>
            <a:endParaRPr lang="en-US" sz="1800" dirty="0" smtClean="0"/>
          </a:p>
          <a:p>
            <a:pPr lvl="1"/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Gravitational Reference Sensor</a:t>
            </a:r>
          </a:p>
          <a:p>
            <a:pPr lvl="1"/>
            <a:r>
              <a:rPr lang="en-US" sz="1800" dirty="0" smtClean="0"/>
              <a:t>GADFLI baselines LPF GRS, highest TRL within group</a:t>
            </a:r>
          </a:p>
          <a:p>
            <a:pPr lvl="1"/>
            <a:r>
              <a:rPr lang="en-US" sz="1800" dirty="0" smtClean="0"/>
              <a:t>GEOGRAWI &amp; LAGRANGE baseline spherical proof mass, technology development effort needed to raise TRL</a:t>
            </a:r>
          </a:p>
          <a:p>
            <a:pPr lvl="1"/>
            <a:r>
              <a:rPr lang="en-US" sz="1800" dirty="0" smtClean="0"/>
              <a:t>OMEGA baselines modified ONERA accelerometer. Concern that LPF GRS (37kg) may not fit in mass budget (80kg SC)</a:t>
            </a:r>
          </a:p>
          <a:p>
            <a:r>
              <a:rPr lang="en-US" sz="1800" dirty="0" smtClean="0"/>
              <a:t>Sun filter</a:t>
            </a:r>
          </a:p>
          <a:p>
            <a:pPr lvl="1"/>
            <a:r>
              <a:rPr lang="en-US" sz="1800" dirty="0" smtClean="0"/>
              <a:t>ALL of these concepts require a strategy to mitigate Sun pointing events. </a:t>
            </a:r>
          </a:p>
          <a:p>
            <a:pPr lvl="1"/>
            <a:r>
              <a:rPr lang="en-US" sz="1800" dirty="0" smtClean="0"/>
              <a:t>OMEGA specifies a filter that appears to meet optical performance. Concern with scaling to large size and maintaining </a:t>
            </a:r>
            <a:r>
              <a:rPr lang="en-US" sz="1800" dirty="0" err="1" smtClean="0"/>
              <a:t>pathlength</a:t>
            </a:r>
            <a:r>
              <a:rPr lang="en-US" sz="1800" dirty="0" smtClean="0"/>
              <a:t> stability. </a:t>
            </a:r>
          </a:p>
          <a:p>
            <a:pPr lvl="1"/>
            <a:r>
              <a:rPr lang="en-US" sz="1800" dirty="0" smtClean="0"/>
              <a:t>Other strategies could be a shutter or re-pointing	</a:t>
            </a:r>
          </a:p>
          <a:p>
            <a:r>
              <a:rPr lang="en-US" sz="2000" dirty="0" smtClean="0"/>
              <a:t>Micro-Thrusters </a:t>
            </a:r>
          </a:p>
          <a:p>
            <a:pPr lvl="1"/>
            <a:r>
              <a:rPr lang="en-US" sz="1800" dirty="0" smtClean="0"/>
              <a:t>Station-keeping for LAGRANGE</a:t>
            </a:r>
          </a:p>
          <a:p>
            <a:pPr lvl="1"/>
            <a:r>
              <a:rPr lang="en-US" sz="1800" dirty="0" smtClean="0"/>
              <a:t>Orbit insertion and decommissioning for GADFLI/GEOGRAWI</a:t>
            </a:r>
          </a:p>
          <a:p>
            <a:pPr lvl="1"/>
            <a:r>
              <a:rPr lang="en-US" sz="1800" dirty="0" smtClean="0"/>
              <a:t>Low mass, power, volume for OMEGA </a:t>
            </a:r>
          </a:p>
          <a:p>
            <a:pPr lvl="1">
              <a:buNone/>
            </a:pP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Pro/Cons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OMEGA</a:t>
            </a:r>
          </a:p>
          <a:p>
            <a:pPr lvl="1"/>
            <a:r>
              <a:rPr lang="en-US" dirty="0" smtClean="0"/>
              <a:t>Con: Aggressive use of micro satellite architecture. May preclude heritage from LPF due to size/mass.</a:t>
            </a:r>
          </a:p>
          <a:p>
            <a:pPr lvl="1"/>
            <a:r>
              <a:rPr lang="en-US" dirty="0" smtClean="0"/>
              <a:t>Pro: </a:t>
            </a:r>
            <a:r>
              <a:rPr lang="en-US" dirty="0" smtClean="0"/>
              <a:t>6 SC arrangement provides redundancy</a:t>
            </a:r>
          </a:p>
          <a:p>
            <a:r>
              <a:rPr lang="en-US" dirty="0" smtClean="0"/>
              <a:t>LAGRANGE:</a:t>
            </a:r>
          </a:p>
          <a:p>
            <a:pPr lvl="1"/>
            <a:r>
              <a:rPr lang="en-US" dirty="0" smtClean="0"/>
              <a:t>Con: Single proof mass per SC </a:t>
            </a:r>
            <a:r>
              <a:rPr lang="en-US" dirty="0" smtClean="0"/>
              <a:t>and redundancy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436" y="1976044"/>
            <a:ext cx="8229600" cy="2220605"/>
          </a:xfrm>
        </p:spPr>
        <p:txBody>
          <a:bodyPr/>
          <a:lstStyle/>
          <a:p>
            <a:pPr algn="ctr">
              <a:buNone/>
            </a:pPr>
            <a:r>
              <a:rPr lang="en-US" b="0" dirty="0" smtClean="0">
                <a:solidFill>
                  <a:srgbClr val="FF0000"/>
                </a:solidFill>
              </a:rPr>
              <a:t>A majority of group members support recommending OMEGA as the Group 2 concept to undergo a Team-X study. </a:t>
            </a:r>
          </a:p>
          <a:p>
            <a:pPr algn="ctr">
              <a:buNone/>
            </a:pPr>
            <a:endParaRPr lang="en-US" b="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b="0" dirty="0" smtClean="0">
                <a:solidFill>
                  <a:srgbClr val="FF0000"/>
                </a:solidFill>
              </a:rPr>
              <a:t>A dissenting minority recommended LAGRANGE</a:t>
            </a: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2 Mission Concepts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121141" y="1813688"/>
          <a:ext cx="7163400" cy="36168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34"/>
                <a:gridCol w="1081455"/>
                <a:gridCol w="1438633"/>
                <a:gridCol w="1428711"/>
                <a:gridCol w="1190593"/>
                <a:gridCol w="952474"/>
              </a:tblGrid>
              <a:tr h="5078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Acronym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Lead Author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Concept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Arm Length (</a:t>
                      </a:r>
                      <a:r>
                        <a:rPr lang="en-US" sz="1200" dirty="0" err="1" smtClean="0"/>
                        <a:t>Mkm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Duration (yrs)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# alternates</a:t>
                      </a:r>
                      <a:endParaRPr lang="en-US" sz="1200" dirty="0"/>
                    </a:p>
                  </a:txBody>
                  <a:tcPr/>
                </a:tc>
              </a:tr>
              <a:tr h="3764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GEOGRAWI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Tinto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Triangle</a:t>
                      </a:r>
                      <a:r>
                        <a:rPr lang="en-US" sz="1200" baseline="0" dirty="0" smtClean="0"/>
                        <a:t> from 3 geostationary SC, spherical proof mass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0.07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</a:tr>
              <a:tr h="3764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GADFLI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McWilliams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Triangle</a:t>
                      </a:r>
                      <a:r>
                        <a:rPr lang="en-US" sz="1200" baseline="0" dirty="0" smtClean="0"/>
                        <a:t> from 3 geostationary SC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0.07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</a:tr>
              <a:tr h="3764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OMEGA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Hellings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r>
                        <a:rPr lang="en-US" sz="1200" baseline="0" dirty="0" smtClean="0"/>
                        <a:t> micro-SC in 600,000km Earth-Moon orbit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1.04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</a:tr>
              <a:tr h="3764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LAGRANGE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Conklin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 SC in Earth-Moon</a:t>
                      </a:r>
                      <a:r>
                        <a:rPr lang="en-US" sz="1200" baseline="0" dirty="0" smtClean="0"/>
                        <a:t> L3,L4,L5</a:t>
                      </a:r>
                    </a:p>
                    <a:p>
                      <a:pPr algn="ctr"/>
                      <a:r>
                        <a:rPr lang="en-US" sz="1200" baseline="0" dirty="0" smtClean="0"/>
                        <a:t>Single optical bench, spherical proof mass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0.67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Curves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  <p:pic>
        <p:nvPicPr>
          <p:cNvPr id="6" name="Picture 5" descr="Sensitivity_group_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5400000">
            <a:off x="1718747" y="221540"/>
            <a:ext cx="4997308" cy="64674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57236" y="5519829"/>
            <a:ext cx="58192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*NOTE: These curves are taken directly from the RFI. </a:t>
            </a:r>
            <a:r>
              <a:rPr lang="en-US" sz="1400" dirty="0" smtClean="0">
                <a:solidFill>
                  <a:srgbClr val="FF0000"/>
                </a:solidFill>
              </a:rPr>
              <a:t>Ongoing attempts to reconcile them with calculated curves indicate their may be some significant discrepancies.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 Science 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236609" y="1263652"/>
            <a:ext cx="58192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Horizon distance for BH waveforms: 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“</a:t>
            </a:r>
            <a:r>
              <a:rPr lang="en-US" sz="1200" dirty="0" err="1" smtClean="0"/>
              <a:t>PhenomC</a:t>
            </a:r>
            <a:r>
              <a:rPr lang="en-US" sz="1200" dirty="0" smtClean="0"/>
              <a:t>” waveforms (IMR, no higher harmonics)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Mass ratio = 1:3, spin1 = spin2 = ½, SNR = 10</a:t>
            </a:r>
            <a:endParaRPr lang="en-US" sz="1200" dirty="0"/>
          </a:p>
        </p:txBody>
      </p:sp>
      <p:pic>
        <p:nvPicPr>
          <p:cNvPr id="15" name="Picture 14" descr="BH_horizon_group_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 rot="5400000">
            <a:off x="1633010" y="746937"/>
            <a:ext cx="5299075" cy="6858000"/>
          </a:xfrm>
          <a:prstGeom prst="rect">
            <a:avLst/>
          </a:prstGeom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1023201" y="431800"/>
            <a:ext cx="6812700" cy="8669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defTabSz="457200" fontAlgn="auto">
              <a:spcAft>
                <a:spcPts val="0"/>
              </a:spcAft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NWNH: </a:t>
            </a:r>
            <a:r>
              <a:rPr lang="en-US" sz="1400" b="1" i="1" dirty="0" smtClean="0">
                <a:solidFill>
                  <a:srgbClr val="000090"/>
                </a:solidFill>
              </a:rPr>
              <a:t>Measurements of BH mass and spin will be important for understanding the significance of mergers in the building of galaxies</a:t>
            </a:r>
            <a:r>
              <a:rPr lang="en-US" sz="1400" b="1" dirty="0" smtClean="0">
                <a:solidFill>
                  <a:srgbClr val="000090"/>
                </a:solidFill>
              </a:rPr>
              <a:t>.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4411056" y="2243073"/>
            <a:ext cx="4906987" cy="4463716"/>
            <a:chOff x="4370952" y="1280577"/>
            <a:chExt cx="4906987" cy="4463716"/>
          </a:xfrm>
        </p:grpSpPr>
        <p:pic>
          <p:nvPicPr>
            <p:cNvPr id="10" name="Picture 9" descr="BH_rates_group_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rcRect b="59375"/>
                <a:stretch>
                  <a:fillRect/>
                </a:stretch>
              </p:blipFill>
            </mc:Choice>
            <mc:Fallback>
              <p:blipFill>
                <a:blip r:embed="rId4"/>
                <a:srcRect b="59375"/>
                <a:stretch>
                  <a:fillRect/>
                </a:stretch>
              </p:blipFill>
            </mc:Fallback>
          </mc:AlternateContent>
          <p:spPr>
            <a:xfrm rot="5400000">
              <a:off x="5886909" y="2334549"/>
              <a:ext cx="4445002" cy="2337058"/>
            </a:xfrm>
            <a:prstGeom prst="rect">
              <a:avLst/>
            </a:prstGeom>
          </p:spPr>
        </p:pic>
        <p:pic>
          <p:nvPicPr>
            <p:cNvPr id="20" name="Picture 19" descr="BH_rates_group_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rcRect t="48958" b="11256"/>
                <a:stretch>
                  <a:fillRect/>
                </a:stretch>
              </p:blipFill>
            </mc:Choice>
            <mc:Fallback>
              <p:blipFill>
                <a:blip r:embed="rId4"/>
                <a:srcRect t="48958" b="11256"/>
                <a:stretch>
                  <a:fillRect/>
                </a:stretch>
              </p:blipFill>
            </mc:Fallback>
          </mc:AlternateContent>
          <p:spPr>
            <a:xfrm rot="5400000">
              <a:off x="3761240" y="2358705"/>
              <a:ext cx="4445002" cy="2288745"/>
            </a:xfrm>
            <a:prstGeom prst="rect">
              <a:avLst/>
            </a:prstGeom>
          </p:spPr>
        </p:pic>
        <p:pic>
          <p:nvPicPr>
            <p:cNvPr id="29" name="Picture 28" descr="BH_rates_group_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rcRect t="88604"/>
                <a:stretch>
                  <a:fillRect/>
                </a:stretch>
              </p:blipFill>
            </mc:Choice>
            <mc:Fallback>
              <p:blipFill>
                <a:blip r:embed="rId4"/>
                <a:srcRect t="88604"/>
                <a:stretch>
                  <a:fillRect/>
                </a:stretch>
              </p:blipFill>
            </mc:Fallback>
          </mc:AlternateContent>
          <p:spPr>
            <a:xfrm rot="5400000">
              <a:off x="2476238" y="3194005"/>
              <a:ext cx="4445002" cy="65557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BH Science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-106944" y="2480326"/>
            <a:ext cx="4986421" cy="3646118"/>
            <a:chOff x="-4890029" y="-247649"/>
            <a:chExt cx="12574060" cy="9194272"/>
          </a:xfrm>
        </p:grpSpPr>
        <p:pic>
          <p:nvPicPr>
            <p:cNvPr id="24" name="Picture 23" descr="BH_scatter_group_2_LC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5"/>
                <a:srcRect b="18511"/>
                <a:stretch>
                  <a:fillRect/>
                </a:stretch>
              </p:blipFill>
            </mc:Choice>
            <mc:Fallback>
              <p:blipFill>
                <a:blip r:embed="rId6"/>
                <a:srcRect b="18511"/>
                <a:stretch>
                  <a:fillRect/>
                </a:stretch>
              </p:blipFill>
            </mc:Fallback>
          </mc:AlternateContent>
          <p:spPr>
            <a:xfrm rot="5400000">
              <a:off x="2240228" y="3502820"/>
              <a:ext cx="5299075" cy="5588531"/>
            </a:xfrm>
            <a:prstGeom prst="rect">
              <a:avLst/>
            </a:prstGeom>
          </p:spPr>
        </p:pic>
        <p:pic>
          <p:nvPicPr>
            <p:cNvPr id="25" name="Picture 24" descr="BH_scatter_group_2_LE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7"/>
                <a:srcRect r="18234" b="18511"/>
                <a:stretch>
                  <a:fillRect/>
                </a:stretch>
              </p:blipFill>
            </mc:Choice>
            <mc:Fallback>
              <p:blipFill>
                <a:blip r:embed="rId8"/>
                <a:srcRect r="18234" b="18511"/>
                <a:stretch>
                  <a:fillRect/>
                </a:stretch>
              </p:blipFill>
            </mc:Fallback>
          </mc:AlternateContent>
          <p:spPr>
            <a:xfrm rot="5400000">
              <a:off x="2723355" y="-875504"/>
              <a:ext cx="4332820" cy="5588529"/>
            </a:xfrm>
            <a:prstGeom prst="rect">
              <a:avLst/>
            </a:prstGeom>
          </p:spPr>
        </p:pic>
        <p:pic>
          <p:nvPicPr>
            <p:cNvPr id="26" name="Picture 25" descr="BH_scatter_group_2_SC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rcRect r="17655"/>
                <a:stretch>
                  <a:fillRect/>
                </a:stretch>
              </p:blipFill>
            </mc:Choice>
            <mc:Fallback>
              <p:blipFill>
                <a:blip r:embed="rId10"/>
                <a:srcRect r="17655"/>
                <a:stretch>
                  <a:fillRect/>
                </a:stretch>
              </p:blipFill>
            </mc:Fallback>
          </mc:AlternateContent>
          <p:spPr>
            <a:xfrm rot="5400000">
              <a:off x="-3641706" y="-1493836"/>
              <a:ext cx="4363512" cy="6858000"/>
            </a:xfrm>
            <a:prstGeom prst="rect">
              <a:avLst/>
            </a:prstGeom>
          </p:spPr>
        </p:pic>
        <p:pic>
          <p:nvPicPr>
            <p:cNvPr id="27" name="Picture 26" descr="BH_scatter_group_2_SE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1"/>
                <a:stretch>
                  <a:fillRect/>
                </a:stretch>
              </p:blipFill>
            </mc:Choice>
            <mc:Fallback>
              <p:blipFill>
                <a:blip r:embed="rId12"/>
                <a:stretch>
                  <a:fillRect/>
                </a:stretch>
              </p:blipFill>
            </mc:Fallback>
          </mc:AlternateContent>
          <p:spPr>
            <a:xfrm rot="5400000">
              <a:off x="-4110567" y="2868083"/>
              <a:ext cx="5299075" cy="6858000"/>
            </a:xfrm>
            <a:prstGeom prst="rect">
              <a:avLst/>
            </a:prstGeom>
          </p:spPr>
        </p:pic>
      </p:grpSp>
      <p:sp>
        <p:nvSpPr>
          <p:cNvPr id="31" name="TextBox 30"/>
          <p:cNvSpPr txBox="1"/>
          <p:nvPr/>
        </p:nvSpPr>
        <p:spPr>
          <a:xfrm>
            <a:off x="1185851" y="1505616"/>
            <a:ext cx="71025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BH Detection Rates 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Convolve horizon with population models (SC,SE,LC,LE)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S = Small Seeds,  L = Large Seeds, C = Chaotic Spin Evolution, E = Efficient Spin Evolution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Detections “come with” precision measurements of </a:t>
            </a:r>
            <a:r>
              <a:rPr lang="en-US" sz="1200" b="1" dirty="0" smtClean="0"/>
              <a:t>mass</a:t>
            </a:r>
            <a:r>
              <a:rPr lang="en-US" sz="1200" dirty="0" smtClean="0"/>
              <a:t> and </a:t>
            </a:r>
            <a:r>
              <a:rPr lang="en-US" sz="1200" b="1" dirty="0" smtClean="0"/>
              <a:t>spin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1023201" y="431800"/>
            <a:ext cx="6812700" cy="8669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defTabSz="457200" fontAlgn="auto">
              <a:spcAft>
                <a:spcPts val="0"/>
              </a:spcAft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NWNH: </a:t>
            </a:r>
            <a:r>
              <a:rPr lang="en-US" sz="1400" b="1" i="1" dirty="0" smtClean="0">
                <a:solidFill>
                  <a:srgbClr val="000090"/>
                </a:solidFill>
              </a:rPr>
              <a:t>Measurements of BH mass and spin will be important for understanding the significance of mergers in the building of galaxies</a:t>
            </a:r>
            <a:r>
              <a:rPr lang="en-US" sz="1400" b="1" dirty="0" smtClean="0">
                <a:solidFill>
                  <a:srgbClr val="000090"/>
                </a:solidFill>
              </a:rPr>
              <a:t>.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320832" y="2413067"/>
            <a:ext cx="9597544" cy="4097352"/>
            <a:chOff x="-969962" y="225425"/>
            <a:chExt cx="13035384" cy="5565023"/>
          </a:xfrm>
        </p:grpSpPr>
        <p:pic>
          <p:nvPicPr>
            <p:cNvPr id="16" name="Picture 15" descr="EMRI_horizon_group_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tretch>
                  <a:fillRect/>
                </a:stretch>
              </p:blipFill>
            </mc:Choice>
            <mc:Fallback>
              <p:blipFill>
                <a:blip r:embed="rId4"/>
                <a:stretch>
                  <a:fillRect/>
                </a:stretch>
              </p:blipFill>
            </mc:Fallback>
          </mc:AlternateContent>
          <p:spPr>
            <a:xfrm rot="5400000">
              <a:off x="-190500" y="-554037"/>
              <a:ext cx="5299075" cy="6858000"/>
            </a:xfrm>
            <a:prstGeom prst="rect">
              <a:avLst/>
            </a:prstGeom>
          </p:spPr>
        </p:pic>
        <p:pic>
          <p:nvPicPr>
            <p:cNvPr id="17" name="Picture 16" descr="EMRI_detection_group_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5"/>
                <a:stretch>
                  <a:fillRect/>
                </a:stretch>
              </p:blipFill>
            </mc:Choice>
            <mc:Fallback>
              <p:blipFill>
                <a:blip r:embed="rId6"/>
                <a:stretch>
                  <a:fillRect/>
                </a:stretch>
              </p:blipFill>
            </mc:Fallback>
          </mc:AlternateContent>
          <p:spPr>
            <a:xfrm rot="5400000">
              <a:off x="5986884" y="-288089"/>
              <a:ext cx="5299075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EMRI Science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3545" y="1799707"/>
            <a:ext cx="39075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Horizon distance for </a:t>
            </a:r>
            <a:r>
              <a:rPr lang="en-US" sz="1600" dirty="0" err="1" smtClean="0"/>
              <a:t>EMRIs</a:t>
            </a:r>
            <a:r>
              <a:rPr lang="en-US" sz="1600" dirty="0" smtClean="0"/>
              <a:t>: </a:t>
            </a:r>
          </a:p>
          <a:p>
            <a:pPr lvl="1">
              <a:buFont typeface="Arial"/>
              <a:buChar char="•"/>
            </a:pPr>
            <a:r>
              <a:rPr lang="en-US" sz="1050" dirty="0" smtClean="0"/>
              <a:t>Barack-Cutler waveforms</a:t>
            </a:r>
          </a:p>
          <a:p>
            <a:pPr lvl="1">
              <a:buFont typeface="Arial"/>
              <a:buChar char="•"/>
            </a:pPr>
            <a:r>
              <a:rPr lang="en-US" sz="1050" dirty="0" smtClean="0"/>
              <a:t>10 </a:t>
            </a:r>
            <a:r>
              <a:rPr lang="en-US" sz="1050" dirty="0" err="1" smtClean="0"/>
              <a:t>Msun</a:t>
            </a:r>
            <a:r>
              <a:rPr lang="en-US" sz="1050" dirty="0" smtClean="0"/>
              <a:t> compact object, eccentricity = 0.5, </a:t>
            </a:r>
            <a:br>
              <a:rPr lang="en-US" sz="1050" dirty="0" smtClean="0"/>
            </a:br>
            <a:r>
              <a:rPr lang="en-US" sz="1050" dirty="0" smtClean="0"/>
              <a:t>2 years before plunge</a:t>
            </a:r>
          </a:p>
          <a:p>
            <a:pPr lvl="1">
              <a:buFont typeface="Arial"/>
              <a:buChar char="•"/>
            </a:pPr>
            <a:r>
              <a:rPr lang="en-US" sz="1050" dirty="0" smtClean="0"/>
              <a:t>Central black hole with spin = ½, Threshold SNR = 15.</a:t>
            </a:r>
            <a:endParaRPr lang="en-US" sz="1050" dirty="0"/>
          </a:p>
        </p:txBody>
      </p:sp>
      <p:sp>
        <p:nvSpPr>
          <p:cNvPr id="14" name="TextBox 13"/>
          <p:cNvSpPr txBox="1"/>
          <p:nvPr/>
        </p:nvSpPr>
        <p:spPr>
          <a:xfrm>
            <a:off x="4955749" y="1805059"/>
            <a:ext cx="4495728" cy="1146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Total # of detections over mission lifetime: </a:t>
            </a:r>
          </a:p>
          <a:p>
            <a:pPr lvl="1">
              <a:buFont typeface="Arial"/>
              <a:buChar char="•"/>
            </a:pPr>
            <a:r>
              <a:rPr lang="en-US" sz="1050" dirty="0" smtClean="0"/>
              <a:t>Observation times:  5 yrs (Conklin), 3 yrs (OMEGA), </a:t>
            </a:r>
            <a:br>
              <a:rPr lang="en-US" sz="1050" dirty="0" smtClean="0"/>
            </a:br>
            <a:r>
              <a:rPr lang="en-US" sz="1050" dirty="0" smtClean="0"/>
              <a:t>2 yrs (</a:t>
            </a:r>
            <a:r>
              <a:rPr lang="en-US" sz="1050" dirty="0" err="1" smtClean="0"/>
              <a:t>GeoStationary</a:t>
            </a:r>
            <a:r>
              <a:rPr lang="en-US" sz="1050" dirty="0" smtClean="0"/>
              <a:t>)</a:t>
            </a:r>
          </a:p>
          <a:p>
            <a:pPr lvl="1">
              <a:buFont typeface="Arial"/>
              <a:buChar char="•"/>
            </a:pPr>
            <a:r>
              <a:rPr lang="en-US" sz="1050" dirty="0" smtClean="0"/>
              <a:t>EMRI population a (conservative) variant of </a:t>
            </a:r>
            <a:br>
              <a:rPr lang="en-US" sz="1050" dirty="0" smtClean="0"/>
            </a:br>
            <a:r>
              <a:rPr lang="en-US" sz="1050" dirty="0" err="1" smtClean="0"/>
              <a:t>Class.Quant.Grav</a:t>
            </a:r>
            <a:r>
              <a:rPr lang="en-US" sz="1050" dirty="0" smtClean="0"/>
              <a:t>. 21 (2004) S1595-S1606</a:t>
            </a:r>
          </a:p>
          <a:p>
            <a:pPr lvl="1">
              <a:buFont typeface="Arial"/>
              <a:buChar char="•"/>
            </a:pPr>
            <a:endParaRPr lang="en-US" sz="105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023201" y="431800"/>
            <a:ext cx="6812700" cy="8669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defTabSz="457200" fontAlgn="auto">
              <a:spcAft>
                <a:spcPts val="0"/>
              </a:spcAft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NWNH: </a:t>
            </a:r>
            <a:r>
              <a:rPr lang="en-US" sz="1400" b="1" i="1" dirty="0" smtClean="0">
                <a:solidFill>
                  <a:srgbClr val="000090"/>
                </a:solidFill>
              </a:rPr>
              <a:t>Detections of signals from </a:t>
            </a:r>
            <a:r>
              <a:rPr lang="en-US" sz="1400" b="1" i="1" dirty="0" err="1" smtClean="0">
                <a:solidFill>
                  <a:srgbClr val="000090"/>
                </a:solidFill>
              </a:rPr>
              <a:t>EMRIs</a:t>
            </a:r>
            <a:r>
              <a:rPr lang="en-US" sz="1400" b="1" i="1" dirty="0" smtClean="0">
                <a:solidFill>
                  <a:srgbClr val="000090"/>
                </a:solidFill>
              </a:rPr>
              <a:t> would provide exquisitely precise tests of Einstein’s theory of gravity</a:t>
            </a:r>
            <a:r>
              <a:rPr lang="en-US" sz="1400" b="1" dirty="0" smtClean="0">
                <a:solidFill>
                  <a:srgbClr val="000090"/>
                </a:solidFill>
              </a:rPr>
              <a:t>.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Galactic Binary Science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84615" y="740913"/>
            <a:ext cx="7983085" cy="6178869"/>
            <a:chOff x="144915" y="969514"/>
            <a:chExt cx="7607913" cy="5888488"/>
          </a:xfrm>
        </p:grpSpPr>
        <p:pic>
          <p:nvPicPr>
            <p:cNvPr id="12" name="Picture 11" descr="BHBH_horizon_group_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3"/>
                <a:stretch>
                  <a:fillRect/>
                </a:stretch>
              </p:blipFill>
            </mc:Choice>
            <mc:Fallback>
              <p:blipFill>
                <a:blip r:embed="rId4"/>
                <a:stretch>
                  <a:fillRect/>
                </a:stretch>
              </p:blipFill>
            </mc:Fallback>
          </mc:AlternateContent>
          <p:spPr>
            <a:xfrm rot="5400000">
              <a:off x="609206" y="527444"/>
              <a:ext cx="3051009" cy="394857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043214" y="1750787"/>
              <a:ext cx="1062861" cy="205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Andromeda Galaxy</a:t>
              </a:r>
              <a:endParaRPr lang="en-US" sz="8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68620" y="1458708"/>
              <a:ext cx="775773" cy="205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Virgo Cluster</a:t>
              </a:r>
              <a:endParaRPr lang="en-US" sz="800" dirty="0"/>
            </a:p>
          </p:txBody>
        </p:sp>
        <p:pic>
          <p:nvPicPr>
            <p:cNvPr id="15" name="Picture 14" descr="WDWD_horizon_group_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5"/>
                <a:stretch>
                  <a:fillRect/>
                </a:stretch>
              </p:blipFill>
            </mc:Choice>
            <mc:Fallback>
              <p:blipFill>
                <a:blip r:embed="rId6"/>
                <a:stretch>
                  <a:fillRect/>
                </a:stretch>
              </p:blipFill>
            </mc:Fallback>
          </mc:AlternateContent>
          <p:spPr>
            <a:xfrm rot="5400000">
              <a:off x="4193195" y="521005"/>
              <a:ext cx="3049131" cy="394615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640940" y="1522187"/>
              <a:ext cx="1022936" cy="205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err="1" smtClean="0"/>
                <a:t>Magellanic</a:t>
              </a:r>
              <a:r>
                <a:rPr lang="en-US" sz="800" dirty="0" smtClean="0"/>
                <a:t> Clouds</a:t>
              </a:r>
              <a:endParaRPr lang="en-US" sz="800" dirty="0"/>
            </a:p>
          </p:txBody>
        </p:sp>
        <p:pic>
          <p:nvPicPr>
            <p:cNvPr id="18" name="Picture 17" descr="WDWD_detections_group_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7"/>
                <a:stretch>
                  <a:fillRect/>
                </a:stretch>
              </p:blipFill>
            </mc:Choice>
            <mc:Fallback>
              <p:blipFill>
                <a:blip r:embed="rId8"/>
                <a:stretch>
                  <a:fillRect/>
                </a:stretch>
              </p:blipFill>
            </mc:Fallback>
          </mc:AlternateContent>
          <p:spPr>
            <a:xfrm rot="5400000">
              <a:off x="599627" y="3274539"/>
              <a:ext cx="3091299" cy="4000723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38414" y="1039587"/>
              <a:ext cx="3267347" cy="249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10 – 10 </a:t>
              </a:r>
              <a:r>
                <a:rPr lang="en-US" sz="1100" dirty="0" err="1" smtClean="0"/>
                <a:t>Msun</a:t>
              </a:r>
              <a:r>
                <a:rPr lang="en-US" sz="1100" dirty="0" smtClean="0"/>
                <a:t> Binary System, Threshold SNR = 7</a:t>
              </a:r>
              <a:endParaRPr lang="en-US" sz="11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294414" y="1064987"/>
              <a:ext cx="3345731" cy="249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0.5 – 0.5 </a:t>
              </a:r>
              <a:r>
                <a:rPr lang="en-US" sz="1100" dirty="0" err="1" smtClean="0"/>
                <a:t>Msun</a:t>
              </a:r>
              <a:r>
                <a:rPr lang="en-US" sz="1100" dirty="0" smtClean="0"/>
                <a:t> Binary System, Threshold SNR = 7</a:t>
              </a:r>
              <a:endParaRPr lang="en-US" sz="11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3814" y="3757387"/>
              <a:ext cx="2941148" cy="249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WD-WD Detections from </a:t>
              </a:r>
              <a:r>
                <a:rPr lang="en-US" sz="1100" dirty="0" err="1" smtClean="0"/>
                <a:t>Nelemans</a:t>
              </a:r>
              <a:r>
                <a:rPr lang="en-US" sz="1100" dirty="0" smtClean="0"/>
                <a:t> Catalog</a:t>
              </a:r>
              <a:endParaRPr lang="en-US" sz="11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59514" y="3757387"/>
              <a:ext cx="3293314" cy="2493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Number of known verification binaries </a:t>
              </a:r>
              <a:r>
                <a:rPr lang="en-US" sz="1100" dirty="0" err="1" smtClean="0"/>
                <a:t>w</a:t>
              </a:r>
              <a:r>
                <a:rPr lang="en-US" sz="1100" dirty="0" smtClean="0"/>
                <a:t>/ SNR &gt; 7</a:t>
              </a:r>
              <a:endParaRPr lang="en-US" sz="1100" dirty="0"/>
            </a:p>
          </p:txBody>
        </p:sp>
        <p:pic>
          <p:nvPicPr>
            <p:cNvPr id="24" name="Picture 23" descr="VB_detections_group_2.eps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tretch>
                  <a:fillRect/>
                </a:stretch>
              </p:blipFill>
            </mc:Choice>
            <mc:Fallback>
              <p:blipFill>
                <a:blip r:embed="rId10"/>
                <a:stretch>
                  <a:fillRect/>
                </a:stretch>
              </p:blipFill>
            </mc:Fallback>
          </mc:AlternateContent>
          <p:spPr>
            <a:xfrm rot="5400000">
              <a:off x="4248151" y="3409951"/>
              <a:ext cx="3136901" cy="3759202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Space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  <p:pic>
        <p:nvPicPr>
          <p:cNvPr id="17" name="Picture 16" descr="DS_group_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1117599" y="1968500"/>
            <a:ext cx="6241143" cy="43688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881009" y="1238251"/>
            <a:ext cx="58192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Discovery Space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Measure of volume of signal space accessible to discover:</a:t>
            </a:r>
          </a:p>
          <a:p>
            <a:pPr lvl="1">
              <a:buFont typeface="Arial"/>
              <a:buChar char="•"/>
            </a:pPr>
            <a:r>
              <a:rPr lang="en-US" sz="1200" dirty="0" smtClean="0"/>
              <a:t>Normalized by LISA volume</a:t>
            </a:r>
            <a:endParaRPr lang="en-US" sz="1200" dirty="0"/>
          </a:p>
        </p:txBody>
      </p:sp>
      <p:pic>
        <p:nvPicPr>
          <p:cNvPr id="25" name="Picture 24" descr="Screen shot 2011-12-19 at 2.30.14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5000" y="2178050"/>
            <a:ext cx="2540000" cy="716139"/>
          </a:xfrm>
          <a:prstGeom prst="rect">
            <a:avLst/>
          </a:prstGeom>
        </p:spPr>
      </p:pic>
      <p:sp>
        <p:nvSpPr>
          <p:cNvPr id="26" name="Title 1"/>
          <p:cNvSpPr txBox="1">
            <a:spLocks/>
          </p:cNvSpPr>
          <p:nvPr/>
        </p:nvSpPr>
        <p:spPr>
          <a:xfrm>
            <a:off x="1023201" y="431800"/>
            <a:ext cx="6812700" cy="8669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defTabSz="457200" fontAlgn="auto">
              <a:spcAft>
                <a:spcPts val="0"/>
              </a:spcAft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NWNH:</a:t>
            </a:r>
            <a:r>
              <a:rPr kumimoji="0" lang="en-US" sz="1400" b="1" i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Potential for discovery of waves from unanticipated or exotic sources.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2116"/>
            <a:ext cx="8229600" cy="4423102"/>
          </a:xfrm>
        </p:spPr>
        <p:txBody>
          <a:bodyPr/>
          <a:lstStyle/>
          <a:p>
            <a:r>
              <a:rPr lang="en-US" dirty="0" smtClean="0"/>
              <a:t>NWNH identified goals:</a:t>
            </a:r>
          </a:p>
          <a:p>
            <a:pPr lvl="1"/>
            <a:r>
              <a:rPr lang="en-US" dirty="0" smtClean="0"/>
              <a:t>All concepts will provide some information on mass &amp; spin of MBH. Event rates are higher with OMEGA &amp; LAGRANGE and higher SNR should also improve parameter estimation</a:t>
            </a:r>
          </a:p>
          <a:p>
            <a:pPr lvl="1"/>
            <a:r>
              <a:rPr lang="en-US" dirty="0" smtClean="0"/>
              <a:t>OMEGA &amp; LAGRANGE have high probability of detecting </a:t>
            </a:r>
            <a:r>
              <a:rPr lang="en-US" dirty="0" err="1" smtClean="0"/>
              <a:t>EMRIs</a:t>
            </a:r>
            <a:r>
              <a:rPr lang="en-US" dirty="0" smtClean="0"/>
              <a:t>. It is not likely GEOGRAWI or GADFLI will detect </a:t>
            </a:r>
            <a:r>
              <a:rPr lang="en-US" dirty="0" err="1" smtClean="0"/>
              <a:t>EMRIs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OMEGA &amp; LAGRANGE have a discovery volume 3-10x larger than GEOGRAWI or GADFLI</a:t>
            </a:r>
          </a:p>
          <a:p>
            <a:r>
              <a:rPr lang="en-US" dirty="0" smtClean="0"/>
              <a:t>Other LISA Science (Galactic Binaries)</a:t>
            </a:r>
          </a:p>
          <a:p>
            <a:pPr lvl="1"/>
            <a:r>
              <a:rPr lang="en-US" dirty="0" smtClean="0"/>
              <a:t>All concepts detect compact binaries</a:t>
            </a:r>
          </a:p>
          <a:p>
            <a:pPr lvl="1"/>
            <a:r>
              <a:rPr lang="en-US" dirty="0" smtClean="0"/>
              <a:t>No verification binaries with GEOGRAWI or GADFLI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B9B0392C-5BE7-214B-9E5F-CC8853CBAA6A}" type="slidenum">
              <a:rPr lang="en-US" smtClean="0"/>
              <a:pPr algn="r"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B9E38-3F26-0747-B8DA-2013FF5DD77B}" type="datetime1">
              <a:rPr lang="en-US" smtClean="0"/>
              <a:pPr/>
              <a:t>12/19/11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8229" y="5515442"/>
            <a:ext cx="78042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OMEGA and LAGRANGE concepts significantly out-perform the geostationary concepts in all science metrics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27746</TotalTime>
  <Words>1122</Words>
  <Application>Microsoft Macintosh PowerPoint</Application>
  <PresentationFormat>On-screen Show (4:3)</PresentationFormat>
  <Paragraphs>219</Paragraphs>
  <Slides>15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RFI Group 2: Geocentric Mission Concepts</vt:lpstr>
      <vt:lpstr>Group 2 Mission Concepts</vt:lpstr>
      <vt:lpstr>Sensitivity Curves</vt:lpstr>
      <vt:lpstr>BH Science I</vt:lpstr>
      <vt:lpstr>BH Science 2</vt:lpstr>
      <vt:lpstr>EMRI Science</vt:lpstr>
      <vt:lpstr>Galactic Binary Science</vt:lpstr>
      <vt:lpstr>Discovery Space</vt:lpstr>
      <vt:lpstr>Science Summary</vt:lpstr>
      <vt:lpstr>Orbits </vt:lpstr>
      <vt:lpstr>Mission Design</vt:lpstr>
      <vt:lpstr>Sun Angle &amp; Eclipses</vt:lpstr>
      <vt:lpstr>Technology Development</vt:lpstr>
      <vt:lpstr>Risk Pro/Cons</vt:lpstr>
      <vt:lpstr>Recommendation</vt:lpstr>
    </vt:vector>
  </TitlesOfParts>
  <Company>J. Keith Kalinowski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HSTP Objectives Post-SM4</dc:title>
  <dc:creator>J. Keith Kalinowski</dc:creator>
  <cp:lastModifiedBy>James Ira Thorpe</cp:lastModifiedBy>
  <cp:revision>876</cp:revision>
  <cp:lastPrinted>2010-04-01T18:22:42Z</cp:lastPrinted>
  <dcterms:created xsi:type="dcterms:W3CDTF">2011-12-19T19:45:23Z</dcterms:created>
  <dcterms:modified xsi:type="dcterms:W3CDTF">2011-12-19T21:22:36Z</dcterms:modified>
</cp:coreProperties>
</file>